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95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95"/>
          </p14:sldIdLst>
        </p14:section>
        <p14:section name="Part 2" id="{75B37A16-51C1-804C-98D5-B4E3C624F453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9361"/>
  </p:normalViewPr>
  <p:slideViewPr>
    <p:cSldViewPr snapToGrid="0" snapToObjects="1">
      <p:cViewPr>
        <p:scale>
          <a:sx n="98" d="100"/>
          <a:sy n="98" d="100"/>
        </p:scale>
        <p:origin x="16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2018. 8. 1.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728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04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01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8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그림 싸이테이션</a:t>
            </a:r>
            <a:r>
              <a:rPr lang="en-US" altLang="ko-KR" dirty="0" smtClean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25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78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0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E356A7C-249F-564C-B3DC-FFBC649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fld id="{6B90230F-99B4-C845-822C-F64A5339655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039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=""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4395" r="25441" b="20964"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22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=""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4395" r="25441" b="20964"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29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10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7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64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54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035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68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87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tif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dni.loni.usc.edu/" TargetMode="Externa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7" Type="http://schemas.openxmlformats.org/officeDocument/2006/relationships/image" Target="../media/image220.png"/><Relationship Id="rId8" Type="http://schemas.openxmlformats.org/officeDocument/2006/relationships/image" Target="../media/image23.png"/><Relationship Id="rId9" Type="http://schemas.openxmlformats.org/officeDocument/2006/relationships/image" Target="../media/image18.png"/><Relationship Id="rId10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oo.gl/M1bqJJ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bbci.de/competition/iv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Relationship Id="rId3" Type="http://schemas.openxmlformats.org/officeDocument/2006/relationships/image" Target="../media/image5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emf"/><Relationship Id="rId3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gi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="" xmlns:a16="http://schemas.microsoft.com/office/drawing/2014/main" id="{02D252EC-8C6D-48BD-8C56-03C8AD3D5468}"/>
              </a:ext>
            </a:extLst>
          </p:cNvPr>
          <p:cNvSpPr txBox="1">
            <a:spLocks/>
          </p:cNvSpPr>
          <p:nvPr/>
        </p:nvSpPr>
        <p:spPr>
          <a:xfrm>
            <a:off x="3051978" y="281672"/>
            <a:ext cx="6674721" cy="3371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kern="1200" baseline="0">
                <a:solidFill>
                  <a:srgbClr val="7D010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/>
              <a:t>(Summer School) </a:t>
            </a:r>
            <a:r>
              <a:rPr lang="ko-KR" altLang="en-US" sz="1800" smtClean="0"/>
              <a:t>딥러닝 기반 </a:t>
            </a:r>
            <a:r>
              <a:rPr lang="en-US" altLang="ko-KR" sz="1800" smtClean="0"/>
              <a:t>Neuroimaging </a:t>
            </a:r>
            <a:r>
              <a:rPr lang="ko-KR" altLang="en-US" sz="1800" smtClean="0"/>
              <a:t>데이터 분석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309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kumimoji="1" lang="en-US" altLang="ko-KR" sz="2400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sz="2400" dirty="0"/>
                  <a:t>그래프 구축</a:t>
                </a:r>
                <a:r>
                  <a:rPr kumimoji="1" lang="en-US" altLang="ko-KR" sz="2400" dirty="0"/>
                  <a:t> –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sz="2400" dirty="0"/>
              </a:p>
              <a:p>
                <a:pPr marL="0" indent="0" algn="ctr">
                  <a:buNone/>
                </a:pPr>
                <a:endParaRPr kumimoji="1" lang="en-US" altLang="ko-KR" sz="2400" b="1" dirty="0" smtClean="0"/>
              </a:p>
              <a:p>
                <a:pPr marL="0" indent="0" algn="ctr">
                  <a:buNone/>
                </a:pPr>
                <a:r>
                  <a:rPr kumimoji="1" lang="en-US" altLang="ko-KR" sz="2400" b="1" dirty="0" smtClean="0"/>
                  <a:t>Session</a:t>
                </a:r>
                <a:endParaRPr kumimoji="1" lang="en-US" altLang="ko-KR" sz="2400" b="1" dirty="0"/>
              </a:p>
              <a:p>
                <a:pPr marL="0" indent="0" algn="ctr">
                  <a:buNone/>
                </a:pPr>
                <a:r>
                  <a:rPr kumimoji="1" lang="ko-KR" altLang="en-US" sz="2400" dirty="0"/>
                  <a:t>입력 </a:t>
                </a:r>
                <a:r>
                  <a:rPr kumimoji="1" lang="en-US" altLang="ko-KR" sz="2400" dirty="0"/>
                  <a:t>–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sz="2400" dirty="0"/>
                  <a:t>출력</a:t>
                </a:r>
                <a:r>
                  <a:rPr kumimoji="1" lang="en-US" altLang="ko-KR" sz="2400" dirty="0"/>
                  <a:t> </a:t>
                </a:r>
                <a:r>
                  <a:rPr kumimoji="1" lang="ko-KR" altLang="en-US" sz="2400" dirty="0"/>
                  <a:t>및 실행 </a:t>
                </a:r>
                <a:r>
                  <a:rPr kumimoji="1" lang="en-US" altLang="ko-KR" sz="2400" dirty="0"/>
                  <a:t>–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 err="1"/>
                  <a:t>sess.run</a:t>
                </a:r>
                <a:r>
                  <a:rPr kumimoji="1" lang="en-US" altLang="ko-KR" sz="2400" dirty="0"/>
                  <a:t>(Fetching)</a:t>
                </a:r>
              </a:p>
              <a:p>
                <a:pPr marL="0" indent="0" algn="ctr">
                  <a:buNone/>
                </a:pPr>
                <a:endParaRPr kumimoji="1" lang="en-US" altLang="ko-KR" sz="2400" dirty="0"/>
              </a:p>
              <a:p>
                <a:pPr marL="0" indent="0" algn="ctr">
                  <a:buNone/>
                </a:pPr>
                <a:r>
                  <a:rPr kumimoji="1" lang="en-US" altLang="ko-KR" sz="2400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sz="2400" dirty="0"/>
                  <a:t>Optimizer – </a:t>
                </a:r>
                <a:r>
                  <a:rPr kumimoji="1" lang="ko-KR" altLang="en-US" sz="2400" dirty="0"/>
                  <a:t>미분</a:t>
                </a:r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갱신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 rotWithShape="0">
                <a:blip r:embed="rId3"/>
                <a:stretch>
                  <a:fillRect t="-1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 descr="https://www.tensorflow.org/images/tensors_flowing.gif">
            <a:extLst>
              <a:ext uri="{FF2B5EF4-FFF2-40B4-BE49-F238E27FC236}">
                <a16:creationId xmlns=""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56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 smtClean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7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 smtClean="0">
                <a:solidFill>
                  <a:schemeClr val="tx1"/>
                </a:solidFill>
              </a:rPr>
              <a:t>wltjr1007@korea.ac.kr</a:t>
            </a:r>
            <a:r>
              <a:rPr lang="en-US" sz="3200" b="0" dirty="0">
                <a:solidFill>
                  <a:schemeClr val="tx1"/>
                </a:solidFill>
              </a:rPr>
              <a:t/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0230F-99B4-C845-822C-F64A53396555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5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115417"/>
            <a:ext cx="9144000" cy="1215601"/>
          </a:xfrm>
        </p:spPr>
        <p:txBody>
          <a:bodyPr/>
          <a:lstStyle/>
          <a:p>
            <a:r>
              <a:rPr lang="ko-KR" altLang="en-US" dirty="0" smtClean="0"/>
              <a:t>딥 뉴럴 네트워크 기반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Resting-State fMRI </a:t>
            </a:r>
            <a:r>
              <a:rPr lang="ko-KR" altLang="en-US" dirty="0" smtClean="0"/>
              <a:t>분석 및 실습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6177" y="2795250"/>
            <a:ext cx="4039644" cy="1655762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smtClean="0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smtClean="0"/>
              <a:t>eunsong1210@korea.ac.kr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2192647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 err="1" smtClean="0">
                <a:solidFill>
                  <a:srgbClr val="0070C0"/>
                </a:solidFill>
              </a:rPr>
              <a:t>TensorFlow</a:t>
            </a:r>
            <a:r>
              <a:rPr lang="en-US" altLang="ko-KR" sz="1000" u="sng" dirty="0" smtClean="0">
                <a:solidFill>
                  <a:srgbClr val="0070C0"/>
                </a:solidFill>
              </a:rPr>
              <a:t> </a:t>
            </a:r>
            <a:r>
              <a:rPr lang="en-US" altLang="ko-KR" sz="1000" u="sng" dirty="0">
                <a:solidFill>
                  <a:srgbClr val="0070C0"/>
                </a:solidFill>
              </a:rPr>
              <a:t>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41" y="2827564"/>
            <a:ext cx="2113685" cy="1280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pic>
        <p:nvPicPr>
          <p:cNvPr id="10" name="Picture 12" descr="ku.png">
            <a:extLst>
              <a:ext uri="{FF2B5EF4-FFF2-40B4-BE49-F238E27FC236}">
                <a16:creationId xmlns=""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2879854"/>
            <a:ext cx="1353259" cy="1353259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 smtClean="0"/>
              <a:t>데이터 분석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3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개요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ADNI2 </a:t>
                </a:r>
              </a:p>
              <a:p>
                <a:pPr algn="ctr"/>
                <a:r>
                  <a:rPr lang="en-US" altLang="ko-KR" sz="1600" dirty="0" smtClean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</a:t>
                </a:r>
                <a:r>
                  <a:rPr lang="en-US" altLang="ko-KR" sz="1600" dirty="0" smtClean="0">
                    <a:latin typeface="+mn-ea"/>
                    <a:hlinkClick r:id="rId2"/>
                  </a:rPr>
                  <a:t>/</a:t>
                </a:r>
                <a:endParaRPr lang="en-US" altLang="ko-KR" sz="1600" b="1" dirty="0" smtClean="0">
                  <a:latin typeface="+mn-ea"/>
                </a:endParaRPr>
              </a:p>
              <a:p>
                <a:pPr marL="0" lvl="1" algn="ctr"/>
                <a:endParaRPr lang="en-US" altLang="ko-KR" sz="1600" b="1" dirty="0" smtClean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61</a:t>
                </a:r>
                <a:r>
                  <a:rPr lang="en-US" altLang="ko-KR" sz="1600" dirty="0" smtClean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subjects </a:t>
                </a:r>
                <a:r>
                  <a:rPr lang="en-US" altLang="ko-KR" sz="1600" dirty="0" smtClean="0">
                    <a:latin typeface="+mn-ea"/>
                  </a:rPr>
                  <a:t>(MCI 31/ CN 30)</a:t>
                </a:r>
              </a:p>
              <a:p>
                <a:pPr marL="0" lvl="1" algn="ctr"/>
                <a:r>
                  <a:rPr lang="en-US" altLang="ko-KR" sz="1050" dirty="0" smtClean="0">
                    <a:latin typeface="+mn-ea"/>
                  </a:rPr>
                  <a:t>(Mild Cognitive Impairment/ Cognitive Normal)</a:t>
                </a: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130</a:t>
                </a:r>
                <a:r>
                  <a:rPr lang="en-US" altLang="ko-KR" sz="1600" dirty="0" smtClean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time scans </a:t>
                </a:r>
                <a:endParaRPr lang="en-US" altLang="ko-KR" sz="1600" dirty="0" smtClean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116</a:t>
                </a:r>
                <a:r>
                  <a:rPr lang="en-US" altLang="ko-KR" sz="1600" dirty="0" smtClean="0">
                    <a:latin typeface="+mn-ea"/>
                  </a:rPr>
                  <a:t> ROIs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Computation </a:t>
                </a:r>
                <a:r>
                  <a:rPr lang="ko-KR" altLang="en-US" sz="1600" dirty="0" smtClean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  <a:endParaRPr lang="en-US" altLang="ko-KR" sz="1600" dirty="0" smtClean="0">
                  <a:latin typeface="+mn-ea"/>
                </a:endParaRPr>
              </a:p>
              <a:p>
                <a:pPr marL="0" lvl="1" algn="ctr"/>
                <a:r>
                  <a:rPr lang="en-US" altLang="ko-KR" sz="1600" dirty="0" smtClean="0">
                    <a:latin typeface="+mn-ea"/>
                  </a:rPr>
                  <a:t>voxel</a:t>
                </a:r>
                <a:r>
                  <a:rPr lang="ko-KR" altLang="en-US" sz="1600" dirty="0">
                    <a:latin typeface="+mn-ea"/>
                  </a:rPr>
                  <a:t>을</a:t>
                </a:r>
                <a:r>
                  <a:rPr lang="en-US" altLang="ko-KR" sz="1600" dirty="0">
                    <a:latin typeface="+mn-ea"/>
                  </a:rPr>
                  <a:t> AAL116 atlas </a:t>
                </a:r>
                <a:r>
                  <a:rPr lang="ko-KR" altLang="en-US" sz="1600" dirty="0" smtClean="0">
                    <a:latin typeface="+mn-ea"/>
                  </a:rPr>
                  <a:t>이용하여 </a:t>
                </a:r>
                <a:endParaRPr lang="en-US" altLang="ko-KR" sz="1600" dirty="0" smtClean="0">
                  <a:latin typeface="+mn-ea"/>
                </a:endParaRPr>
              </a:p>
              <a:p>
                <a:pPr marL="0" lvl="1" algn="ctr"/>
                <a:r>
                  <a:rPr lang="en-US" altLang="ko-KR" sz="1600" u="sng" dirty="0" smtClean="0">
                    <a:latin typeface="+mn-ea"/>
                  </a:rPr>
                  <a:t>ROIs</a:t>
                </a:r>
                <a:r>
                  <a:rPr lang="ko-KR" altLang="en-US" sz="1600" u="sng" dirty="0" smtClean="0">
                    <a:latin typeface="+mn-ea"/>
                  </a:rPr>
                  <a:t> </a:t>
                </a:r>
                <a:r>
                  <a:rPr lang="ko-KR" altLang="en-US" sz="1600" u="sng" dirty="0">
                    <a:latin typeface="+mn-ea"/>
                  </a:rPr>
                  <a:t>단위</a:t>
                </a:r>
                <a:r>
                  <a:rPr lang="ko-KR" altLang="en-US" sz="1600" dirty="0">
                    <a:latin typeface="+mn-ea"/>
                  </a:rPr>
                  <a:t>로 </a:t>
                </a:r>
                <a:r>
                  <a:rPr lang="ko-KR" altLang="en-US" sz="1600" dirty="0" smtClean="0">
                    <a:latin typeface="+mn-ea"/>
                  </a:rPr>
                  <a:t>변경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 smtClean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 smtClean="0">
                  <a:latin typeface="+mn-ea"/>
                </a:endParaRPr>
              </a:p>
              <a:p>
                <a:pPr algn="ctr"/>
                <a:r>
                  <a:rPr lang="en-US" altLang="ko-KR" dirty="0" smtClean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 smtClean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 smtClean="0">
                  <a:latin typeface="+mn-ea"/>
                </a:endParaRPr>
              </a:p>
              <a:p>
                <a:pPr algn="ctr"/>
                <a:r>
                  <a:rPr lang="en-US" altLang="ko-KR" sz="1500" dirty="0" smtClean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</a:t>
                </a:r>
                <a:r>
                  <a:rPr lang="en-US" altLang="ko-KR" sz="1500" dirty="0" smtClean="0">
                    <a:latin typeface="+mn-ea"/>
                  </a:rPr>
                  <a:t>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 smtClean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 smtClean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 smtClean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 smtClean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 smtClean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smtClean="0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 smtClean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 smtClean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 smtClean="0">
                  <a:latin typeface="+mn-ea"/>
                </a:rPr>
                <a:t> </a:t>
              </a:r>
              <a:r>
                <a:rPr lang="en-US" altLang="ko-KR" dirty="0" smtClean="0">
                  <a:latin typeface="+mn-ea"/>
                </a:rPr>
                <a:t>Matrix factorization </a:t>
              </a:r>
              <a:r>
                <a:rPr lang="ko-KR" altLang="en-US" dirty="0" smtClean="0">
                  <a:latin typeface="+mn-ea"/>
                </a:rPr>
                <a:t>관점에서의 </a:t>
              </a:r>
              <a:r>
                <a:rPr lang="en-US" altLang="ko-KR" dirty="0" smtClean="0">
                  <a:latin typeface="+mn-ea"/>
                </a:rPr>
                <a:t>Deep neural network </a:t>
              </a:r>
              <a:r>
                <a:rPr lang="ko-KR" altLang="en-US" dirty="0" smtClean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en-US" altLang="ko-KR" dirty="0" smtClean="0">
                  <a:latin typeface="+mn-ea"/>
                </a:rPr>
                <a:t>Resting-state fMRI </a:t>
              </a:r>
              <a:r>
                <a:rPr lang="ko-KR" altLang="en-US" dirty="0" smtClean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Matrix Factorization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 smtClean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 smtClean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 smtClean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 smtClean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 smtClean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400" b="1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1" i="0" dirty="0" smtClean="0">
                                  <a:latin typeface="Cambria Math" charset="0"/>
                                </a:rPr>
                                <m:t>𝐗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ko-KR" sz="2400" b="1" dirty="0" smtClean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Spatial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smtClean="0"/>
                  <a:t>Unmixing</a:t>
                </a:r>
                <a:r>
                  <a:rPr lang="en-US" altLang="ko-KR" sz="1200" dirty="0" smtClean="0"/>
                  <a:t> </a:t>
                </a:r>
                <a:r>
                  <a:rPr lang="en-US" altLang="ko-KR" sz="1200" dirty="0"/>
                  <a:t>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</a:t>
                  </a:r>
                  <a:r>
                    <a:rPr lang="en-US" altLang="ko-KR" sz="1200" dirty="0" smtClean="0"/>
                    <a:t>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 smtClean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</a:t>
                </a:r>
                <a:r>
                  <a:rPr lang="en-US" altLang="ko-KR" sz="1200" dirty="0" smtClean="0"/>
                  <a:t>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 smtClean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 smtClean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 smtClean="0"/>
                    <a:t>Unmixing</a:t>
                  </a:r>
                  <a:r>
                    <a:rPr kumimoji="1" lang="en-US" altLang="ko-KR" dirty="0" smtClean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</a:t>
                      </a:r>
                      <a:r>
                        <a:rPr lang="en-US" altLang="ko-KR" sz="1200" dirty="0" smtClean="0"/>
                        <a:t>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 smtClean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21" t="15011" r="11789" b="13935"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469" t="12371" r="10331" b="14658"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 smtClean="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383" t="5246" r="14396" b="8731"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85" t="8162" r="11915" b="4824"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290" t="7806" r="10832" b="7020"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t="3367" r="7265" b="78623"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t="42774" r="9870" b="39066"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l="7696" t="78372" r="9840" b="3414"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mtClean="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Independent</a:t>
                </a:r>
                <a:r>
                  <a:rPr lang="en-US" altLang="ko-KR" sz="1400" dirty="0"/>
                  <a:t> </a:t>
                </a:r>
                <a:endParaRPr lang="en-US" altLang="ko-KR" sz="1400" dirty="0" smtClean="0"/>
              </a:p>
              <a:p>
                <a:pPr algn="ctr"/>
                <a:r>
                  <a:rPr lang="en-US" altLang="ko-KR" sz="1400" dirty="0" smtClean="0"/>
                  <a:t>Time Courses</a:t>
                </a:r>
                <a:endParaRPr lang="ko-KR" altLang="en-US" sz="1400" dirty="0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smtClean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smtClean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smtClean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 smtClean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 smtClean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 smtClean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 smtClean="0"/>
                      <a:t> </a:t>
                    </a:r>
                    <a:r>
                      <a:rPr kumimoji="1" lang="en-US" altLang="ko-KR" sz="1400" dirty="0" smtClean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 smtClean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 smtClean="0"/>
                      <a:t>linear </a:t>
                    </a:r>
                    <a:r>
                      <a:rPr kumimoji="1" lang="en-US" altLang="ko-KR" sz="1400" dirty="0"/>
                      <a:t>activation </a:t>
                    </a:r>
                    <a:r>
                      <a:rPr kumimoji="1" lang="en-US" altLang="ko-KR" sz="1400" dirty="0" smtClean="0"/>
                      <a:t>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 smtClean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 smtClean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 smtClean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 smtClean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 smtClean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 smtClean="0">
                        <a:solidFill>
                          <a:srgbClr val="002060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𝑓𝐸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91" t="-91803" b="-1229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 smtClean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𝑓𝐷</m:t>
                        </m:r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a14:m>
                    <a:r>
                      <a:rPr lang="en-US" altLang="ko-KR" dirty="0" smtClean="0">
                        <a:solidFill>
                          <a:schemeClr val="accent2">
                            <a:lumMod val="75000"/>
                          </a:schemeClr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oMath>
                    </a14:m>
                    <a:endParaRPr kumimoji="1" lang="ko-KR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985" t="-91803" b="-1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 smtClean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Sparse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 smtClean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 smtClean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6" name="그룹 885"/>
          <p:cNvGrpSpPr/>
          <p:nvPr/>
        </p:nvGrpSpPr>
        <p:grpSpPr>
          <a:xfrm>
            <a:off x="927802" y="1262976"/>
            <a:ext cx="3884129" cy="863654"/>
            <a:chOff x="1310588" y="1197904"/>
            <a:chExt cx="3884129" cy="863654"/>
          </a:xfrm>
        </p:grpSpPr>
        <p:grpSp>
          <p:nvGrpSpPr>
            <p:cNvPr id="883" name="그룹 882"/>
            <p:cNvGrpSpPr/>
            <p:nvPr/>
          </p:nvGrpSpPr>
          <p:grpSpPr>
            <a:xfrm>
              <a:off x="1310588" y="1197904"/>
              <a:ext cx="3884129" cy="784408"/>
              <a:chOff x="1310588" y="1081993"/>
              <a:chExt cx="3884129" cy="784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2" name="텍스트 상자 871"/>
                  <p:cNvSpPr txBox="1"/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ko-KR" dirty="0" smtClean="0"/>
                          <m:t>Loss</m:t>
                        </m:r>
                        <m:r>
                          <m:rPr>
                            <m:nor/>
                          </m:rPr>
                          <a:rPr kumimoji="1" lang="en-US" altLang="ko-KR" dirty="0" smtClean="0"/>
                          <m:t>: </m:t>
                        </m:r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>
                                <a:latin typeface="Cambria Math" charset="0"/>
                              </a:rPr>
                              <m:t>𝐖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b="1">
                                <a:latin typeface="Cambria Math" charset="0"/>
                              </a:rPr>
                              <m:t>𝐛</m:t>
                            </m:r>
                          </m:e>
                        </m:d>
                      </m:oMath>
                    </a14:m>
                    <a:r>
                      <a:rPr lang="en-US" altLang="ko-KR" dirty="0" smtClean="0"/>
                      <a:t> +  </a:t>
                    </a:r>
                    <a14:m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nary>
                          <m:naryPr>
                            <m:chr m:val="∑"/>
                            <m:ctrlPr>
                              <a:rPr lang="is-I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𝐾𝐿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2" name="텍스트 상자 8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02941" b="-15882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4" name="텍스트 상자 873"/>
                  <p:cNvSpPr txBox="1"/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 smtClean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Constraint:</a:t>
                    </a:r>
                    <a:r>
                      <a:rPr lang="ko-KR" altLang="en-US" sz="1400" b="1" dirty="0" smtClean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sz="1400" b="1" dirty="0" smtClean="0">
                        <a:solidFill>
                          <a:srgbClr val="C00000"/>
                        </a:solidFill>
                      </a:rPr>
                      <a:t> </a:t>
                    </a:r>
                    <a:r>
                      <a:rPr kumimoji="1" lang="en-US" altLang="ko-KR" sz="1400" b="1" dirty="0" smtClean="0">
                        <a:solidFill>
                          <a:srgbClr val="C00000"/>
                        </a:solidFill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oMath>
                    </a14:m>
                    <a:endParaRPr kumimoji="1" lang="ko-KR" altLang="en-US" sz="14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4" name="텍스트 상자 8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556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4" name="모서리가 둥근 직사각형 883"/>
            <p:cNvSpPr/>
            <p:nvPr/>
          </p:nvSpPr>
          <p:spPr>
            <a:xfrm>
              <a:off x="3071692" y="1487310"/>
              <a:ext cx="1753481" cy="574248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 smtClean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 smtClean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 smtClean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1337642" y="2125397"/>
            <a:ext cx="3435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ea typeface="Cambria Math" charset="0"/>
                <a:cs typeface="Cambria Math" charset="0"/>
              </a:rPr>
              <a:t>Mean Squared Error (MSE)</a:t>
            </a:r>
            <a:r>
              <a:rPr lang="ko-KR" altLang="en-US" sz="1400" dirty="0" smtClean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 smtClean="0">
                <a:ea typeface="Cambria Math" charset="0"/>
                <a:cs typeface="Cambria Math" charset="0"/>
              </a:rPr>
              <a:t>+</a:t>
            </a:r>
            <a:r>
              <a:rPr lang="ko-KR" altLang="en-US" sz="1400" dirty="0" smtClean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 smtClean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 smtClean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L2 Regularization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14411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charset="0"/>
                        </a:rPr>
                        <m:t>W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 </m:t>
                      </m:r>
                    </m:oMath>
                  </a14:m>
                  <a:r>
                    <a:rPr lang="en-US" altLang="ko-KR" sz="1400" dirty="0" smtClean="0"/>
                    <a:t>Encoder or decoder weight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0392" b="-10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468096" y="1407813"/>
              <a:ext cx="4572168" cy="950640"/>
              <a:chOff x="1468096" y="1459329"/>
              <a:chExt cx="4572168" cy="95064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 smtClean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792556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1468096" y="2102192"/>
                <a:ext cx="457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ea typeface="Cambria Math" charset="0"/>
                    <a:cs typeface="Cambria Math" charset="0"/>
                  </a:rPr>
                  <a:t>Mean Squared Error (MSE)</a:t>
                </a:r>
                <a:r>
                  <a:rPr lang="ko-KR" altLang="en-US" sz="1400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 smtClean="0">
                    <a:ea typeface="Cambria Math" charset="0"/>
                    <a:cs typeface="Cambria Math" charset="0"/>
                  </a:rPr>
                  <a:t>+</a:t>
                </a:r>
                <a:r>
                  <a:rPr lang="ko-KR" altLang="en-US" sz="1400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</a:t>
                </a:r>
                <a:r>
                  <a:rPr lang="en-US" altLang="ko-KR" sz="1400" dirty="0" smtClean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regularization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600" dirty="0" smtClean="0"/>
                  <a:t>: L2 regularization parameter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357" r="-204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2500963" y="1293021"/>
            <a:ext cx="6698525" cy="4962901"/>
            <a:chOff x="752138" y="1214917"/>
            <a:chExt cx="6698525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4" t="51884" r="3667" b="3033"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752138" y="1214917"/>
              <a:ext cx="6689634" cy="2097222"/>
              <a:chOff x="752137" y="1350000"/>
              <a:chExt cx="7395559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4" t="4574" r="3716" b="51269"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752137" y="1982552"/>
                <a:ext cx="1064451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fMRI</a:t>
                </a:r>
              </a:p>
              <a:p>
                <a:pPr algn="ctr"/>
                <a:r>
                  <a:rPr lang="en-US" altLang="ko-KR" sz="1400" dirty="0"/>
                  <a:t>(subject1)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752138" y="4676290"/>
              <a:ext cx="9628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Output</a:t>
              </a:r>
            </a:p>
            <a:p>
              <a:pPr algn="ctr"/>
              <a:r>
                <a:rPr lang="en-US" altLang="ko-KR" b="1" dirty="0"/>
                <a:t>fMRI</a:t>
              </a:r>
            </a:p>
            <a:p>
              <a:pPr algn="ctr"/>
              <a:r>
                <a:rPr lang="en-US" altLang="ko-KR" sz="1400" dirty="0"/>
                <a:t>(subject1)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Visualization </a:t>
            </a:r>
            <a:r>
              <a:rPr lang="en-US" altLang="ko-KR" sz="3200" dirty="0"/>
              <a:t>: Auto-encoder Decoder Weight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618117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" t="5246" r="6354" b="8731"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" t="8162" r="3095" b="4824"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 smtClean="0"/>
              <a:t>Thresholded</a:t>
            </a:r>
            <a:r>
              <a:rPr lang="ko-KR" altLang="en-US" dirty="0" smtClean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Google Colaboratory </a:t>
            </a:r>
            <a:r>
              <a:rPr kumimoji="1" lang="ko-KR" altLang="en-US" sz="3200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=""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 err="1"/>
              <a:t>drive.google.com</a:t>
            </a:r>
            <a:r>
              <a:rPr kumimoji="1" lang="ko-KR" altLang="en-US" sz="2400" dirty="0"/>
              <a:t> 로그인</a:t>
            </a:r>
            <a:endParaRPr kumimoji="1"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>
                <a:hlinkClick r:id="rId2"/>
              </a:rPr>
              <a:t>https://goo.gl/M1bqJJ</a:t>
            </a:r>
            <a:r>
              <a:rPr kumimoji="1" lang="ko-KR" altLang="en-US" sz="2400" dirty="0"/>
              <a:t> 접속</a:t>
            </a:r>
            <a:endParaRPr kumimoji="1"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/>
              <a:t>Tutorial 1-1 </a:t>
            </a:r>
            <a:r>
              <a:rPr kumimoji="1" lang="ko-KR" altLang="en-US" sz="2400" dirty="0"/>
              <a:t>더블 클릭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연결 프로그램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Colaboratory </a:t>
            </a:r>
            <a:r>
              <a:rPr kumimoji="1" lang="ko-KR" altLang="en-US" sz="2400" dirty="0"/>
              <a:t>클릭</a:t>
            </a:r>
            <a:r>
              <a:rPr kumimoji="1" lang="en-US" altLang="ko-KR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/>
              <a:t>왼쪽 상단 </a:t>
            </a:r>
            <a:r>
              <a:rPr kumimoji="1" lang="en-US" altLang="ko-KR" sz="2400" dirty="0"/>
              <a:t>“</a:t>
            </a:r>
            <a:r>
              <a:rPr kumimoji="1" lang="ko-KR" altLang="en-US" sz="2400" dirty="0"/>
              <a:t>실습 모드에서 열기</a:t>
            </a:r>
            <a:r>
              <a:rPr kumimoji="1" lang="en-US" altLang="ko-KR" sz="2400" dirty="0"/>
              <a:t>”</a:t>
            </a:r>
            <a:r>
              <a:rPr kumimoji="1" lang="ko-KR" altLang="en-US" sz="2400" dirty="0"/>
              <a:t> 클릭</a:t>
            </a:r>
            <a:endParaRPr kumimoji="1"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/>
              <a:t>셀 실행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각 셀의 재생 버튼 또는 단축키 사용</a:t>
            </a:r>
            <a:r>
              <a:rPr kumimoji="1" lang="en-US" altLang="ko-KR" sz="2400" dirty="0" smtClean="0"/>
              <a:t>)</a:t>
            </a:r>
            <a:endParaRPr kumimoji="1" lang="en-US" altLang="ko-KR" sz="2400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69" t="13455" r="7247"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Visualization </a:t>
            </a:r>
            <a:r>
              <a:rPr lang="en-US" altLang="ko-KR" sz="3200" dirty="0"/>
              <a:t>: ICA Spatial Map 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 smtClean="0"/>
              <a:t>Thresholded</a:t>
            </a:r>
            <a:r>
              <a:rPr lang="ko-KR" altLang="en-US" dirty="0" smtClean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17717" y="1658959"/>
            <a:ext cx="8304574" cy="4600356"/>
            <a:chOff x="1299813" y="1658959"/>
            <a:chExt cx="8304574" cy="4600356"/>
          </a:xfrm>
        </p:grpSpPr>
        <p:grpSp>
          <p:nvGrpSpPr>
            <p:cNvPr id="3" name="그룹 2"/>
            <p:cNvGrpSpPr/>
            <p:nvPr/>
          </p:nvGrpSpPr>
          <p:grpSpPr>
            <a:xfrm>
              <a:off x="3005391" y="1658959"/>
              <a:ext cx="6598996" cy="4600356"/>
              <a:chOff x="3005391" y="1658959"/>
              <a:chExt cx="6598996" cy="46003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" t="7086" b="10769"/>
              <a:stretch/>
            </p:blipFill>
            <p:spPr>
              <a:xfrm>
                <a:off x="3005391" y="1658959"/>
                <a:ext cx="6598996" cy="22673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" t="9675" r="3459" b="6625"/>
              <a:stretch/>
            </p:blipFill>
            <p:spPr>
              <a:xfrm>
                <a:off x="3005393" y="4056654"/>
                <a:ext cx="6598994" cy="2202661"/>
              </a:xfrm>
              <a:prstGeom prst="rect">
                <a:avLst/>
              </a:prstGeom>
            </p:spPr>
          </p:pic>
        </p:grpSp>
        <p:sp>
          <p:nvSpPr>
            <p:cNvPr id="12" name="텍스트 상자 11"/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요약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smtClean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805160" y="3133215"/>
                  <a:ext cx="611590" cy="2343058"/>
                  <a:chOff x="2805160" y="3272697"/>
                  <a:chExt cx="611590" cy="2343058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2805160" y="3272697"/>
                    <a:ext cx="611590" cy="2343058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40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Sparse auto-encoder</a:t>
              </a:r>
              <a:endParaRPr lang="ko-KR" altLang="en-US" sz="1400" b="1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 smtClean="0">
                <a:solidFill>
                  <a:schemeClr val="tx1"/>
                </a:solidFill>
              </a:rPr>
              <a:t>eunsong1210@korea.ac.kr</a:t>
            </a:r>
            <a:r>
              <a:rPr lang="en-US" sz="3200" b="0" dirty="0">
                <a:solidFill>
                  <a:schemeClr val="tx1"/>
                </a:solidFill>
              </a:rPr>
              <a:t/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컨볼루션 네트워크 기반 </a:t>
            </a:r>
            <a:r>
              <a:rPr lang="en-US" altLang="ko-KR" dirty="0" smtClean="0"/>
              <a:t>EEG </a:t>
            </a:r>
            <a:r>
              <a:rPr lang="ko-KR" altLang="en-US" dirty="0" smtClean="0"/>
              <a:t>신호 분석 및 실습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smtClean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 smtClean="0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=""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 smtClean="0"/>
              <a:t>데이터 분석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개요</a:t>
            </a:r>
            <a:endParaRPr lang="ko-KR" altLang="en-US" sz="32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BCI Competition IV-</a:t>
                </a:r>
                <a:r>
                  <a:rPr lang="en-US" altLang="ko-KR" dirty="0" err="1" smtClean="0"/>
                  <a:t>IIa</a:t>
                </a:r>
                <a:r>
                  <a:rPr lang="en-US" altLang="ko-KR" dirty="0" smtClean="0"/>
                  <a:t> </a:t>
                </a:r>
              </a:p>
              <a:p>
                <a:pPr algn="ctr"/>
                <a:r>
                  <a:rPr lang="en-US" altLang="ko-KR" sz="1600" dirty="0" smtClean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</a:t>
                </a:r>
                <a:r>
                  <a:rPr lang="en-US" altLang="ko-KR" sz="1400" dirty="0" smtClean="0">
                    <a:latin typeface="+mn-ea"/>
                    <a:hlinkClick r:id="rId2"/>
                  </a:rPr>
                  <a:t>/</a:t>
                </a:r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600" b="1" dirty="0" smtClean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9</a:t>
                </a:r>
                <a:r>
                  <a:rPr lang="en-US" altLang="ko-KR" sz="1600" dirty="0" smtClean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22</a:t>
                </a:r>
                <a:r>
                  <a:rPr lang="en-US" altLang="ko-KR" sz="1600" dirty="0" smtClean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 smtClean="0">
                    <a:latin typeface="+mn-ea"/>
                  </a:rPr>
                  <a:t>4</a:t>
                </a:r>
                <a:r>
                  <a:rPr lang="en-US" altLang="ko-KR" sz="1600" dirty="0" smtClean="0">
                    <a:latin typeface="+mn-ea"/>
                  </a:rPr>
                  <a:t> classes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400" dirty="0" smtClean="0">
                    <a:latin typeface="+mn-ea"/>
                  </a:rPr>
                  <a:t>실습을 위해 </a:t>
                </a:r>
                <a:r>
                  <a:rPr lang="en-US" altLang="ko-KR" sz="1400" dirty="0" smtClean="0">
                    <a:latin typeface="+mn-ea"/>
                  </a:rPr>
                  <a:t>subject 1</a:t>
                </a:r>
                <a:r>
                  <a:rPr lang="ko-KR" altLang="en-US" sz="1400" dirty="0" smtClean="0">
                    <a:latin typeface="+mn-ea"/>
                  </a:rPr>
                  <a:t>의 왼손</a:t>
                </a:r>
                <a:r>
                  <a:rPr lang="en-US" altLang="ko-KR" sz="1400" dirty="0" smtClean="0">
                    <a:latin typeface="+mn-ea"/>
                  </a:rPr>
                  <a:t>, </a:t>
                </a:r>
              </a:p>
              <a:p>
                <a:pPr marL="0" lvl="1" algn="ctr"/>
                <a:r>
                  <a:rPr lang="ko-KR" altLang="en-US" sz="1400" dirty="0" smtClean="0">
                    <a:latin typeface="+mn-ea"/>
                  </a:rPr>
                  <a:t>오른손 </a:t>
                </a:r>
                <a:r>
                  <a:rPr lang="en-US" altLang="ko-KR" sz="1400" dirty="0" smtClean="0">
                    <a:latin typeface="+mn-ea"/>
                  </a:rPr>
                  <a:t>motor imagery EEG</a:t>
                </a:r>
                <a:r>
                  <a:rPr lang="ko-KR" altLang="en-US" sz="1400" dirty="0" smtClean="0">
                    <a:latin typeface="+mn-ea"/>
                  </a:rPr>
                  <a:t>를 사용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smtClean="0">
                    <a:solidFill>
                      <a:srgbClr val="002060"/>
                    </a:solidFill>
                  </a:rPr>
                  <a:t>데이터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 smtClean="0">
                  <a:latin typeface="+mn-ea"/>
                </a:endParaRPr>
              </a:p>
              <a:p>
                <a:pPr algn="ctr"/>
                <a:r>
                  <a:rPr lang="en-US" altLang="ko-KR" b="1" dirty="0" smtClean="0">
                    <a:latin typeface="+mn-ea"/>
                  </a:rPr>
                  <a:t>Deep </a:t>
                </a:r>
                <a:r>
                  <a:rPr lang="en-US" altLang="ko-KR" b="1" dirty="0" err="1" smtClean="0">
                    <a:latin typeface="+mn-ea"/>
                  </a:rPr>
                  <a:t>ConvNet</a:t>
                </a:r>
                <a:endParaRPr lang="en-US" altLang="ko-KR" b="1" dirty="0" smtClean="0">
                  <a:latin typeface="+mn-ea"/>
                </a:endParaRPr>
              </a:p>
              <a:p>
                <a:pPr algn="ctr"/>
                <a:r>
                  <a:rPr lang="en-US" altLang="ko-KR" sz="1400" b="1" dirty="0" smtClean="0">
                    <a:latin typeface="+mn-ea"/>
                  </a:rPr>
                  <a:t>[</a:t>
                </a:r>
                <a:r>
                  <a:rPr lang="en-US" altLang="ko-KR" sz="1400" dirty="0" err="1" smtClean="0">
                    <a:latin typeface="+mn-ea"/>
                  </a:rPr>
                  <a:t>Schirrmeister</a:t>
                </a:r>
                <a:r>
                  <a:rPr lang="en-US" altLang="ko-KR" sz="1400" dirty="0" smtClean="0">
                    <a:latin typeface="+mn-ea"/>
                  </a:rPr>
                  <a:t> </a:t>
                </a:r>
                <a:r>
                  <a:rPr lang="en-US" altLang="ko-KR" sz="1400" i="1" dirty="0" smtClean="0">
                    <a:latin typeface="+mn-ea"/>
                  </a:rPr>
                  <a:t>et al., HBM</a:t>
                </a:r>
                <a:r>
                  <a:rPr lang="en-US" altLang="ko-KR" sz="1400" dirty="0" smtClean="0">
                    <a:latin typeface="+mn-ea"/>
                  </a:rPr>
                  <a:t>, 2017</a:t>
                </a:r>
                <a:r>
                  <a:rPr lang="en-US" altLang="ko-KR" sz="1400" b="1" dirty="0" smtClean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 smtClean="0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 smtClean="0">
                    <a:solidFill>
                      <a:srgbClr val="002060"/>
                    </a:solidFill>
                  </a:rPr>
                  <a:t> 네트워크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 smtClean="0">
                  <a:latin typeface="+mn-ea"/>
                </a:endParaRPr>
              </a:p>
              <a:p>
                <a:pPr algn="ctr"/>
                <a:r>
                  <a:rPr lang="en-US" altLang="ko-KR" b="1" dirty="0" smtClean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 smtClean="0">
                    <a:latin typeface="+mn-ea"/>
                  </a:rPr>
                  <a:t>[</a:t>
                </a:r>
                <a:r>
                  <a:rPr lang="en-US" altLang="ko-KR" sz="1400" dirty="0" err="1" smtClean="0">
                    <a:latin typeface="+mn-ea"/>
                  </a:rPr>
                  <a:t>Haufe</a:t>
                </a:r>
                <a:r>
                  <a:rPr lang="en-US" altLang="ko-KR" sz="1400" dirty="0" smtClean="0">
                    <a:latin typeface="+mn-ea"/>
                  </a:rPr>
                  <a:t> et al., </a:t>
                </a:r>
                <a:r>
                  <a:rPr lang="en-US" altLang="ko-KR" sz="1400" dirty="0" err="1" smtClean="0">
                    <a:latin typeface="+mn-ea"/>
                  </a:rPr>
                  <a:t>NeuroImage</a:t>
                </a:r>
                <a:r>
                  <a:rPr lang="en-US" altLang="ko-KR" sz="1400" dirty="0" smtClean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 smtClean="0">
                  <a:latin typeface="+mn-ea"/>
                </a:endParaRPr>
              </a:p>
              <a:p>
                <a:pPr algn="ctr"/>
                <a:r>
                  <a:rPr lang="ko-KR" altLang="en-US" sz="1400" dirty="0" smtClean="0">
                    <a:latin typeface="+mn-ea"/>
                  </a:rPr>
                  <a:t>오른손</a:t>
                </a:r>
                <a:r>
                  <a:rPr lang="en-US" altLang="ko-KR" sz="1400" dirty="0" smtClean="0">
                    <a:latin typeface="+mn-ea"/>
                  </a:rPr>
                  <a:t>, </a:t>
                </a:r>
                <a:r>
                  <a:rPr lang="ko-KR" altLang="en-US" sz="1400" dirty="0" smtClean="0">
                    <a:latin typeface="+mn-ea"/>
                  </a:rPr>
                  <a:t>왼손 </a:t>
                </a:r>
                <a:r>
                  <a:rPr lang="en-US" altLang="ko-KR" sz="1400" dirty="0" smtClean="0">
                    <a:latin typeface="+mn-ea"/>
                  </a:rPr>
                  <a:t>motor imagery EEG</a:t>
                </a:r>
                <a:r>
                  <a:rPr lang="ko-KR" altLang="en-US" sz="1400" dirty="0" smtClean="0">
                    <a:latin typeface="+mn-ea"/>
                  </a:rPr>
                  <a:t>에 활성화된 </a:t>
                </a:r>
                <a:r>
                  <a:rPr lang="ko-KR" altLang="en-US" sz="1400" dirty="0" err="1" smtClean="0">
                    <a:latin typeface="+mn-ea"/>
                  </a:rPr>
                  <a:t>컨볼루션층의</a:t>
                </a:r>
                <a:r>
                  <a:rPr lang="ko-KR" altLang="en-US" sz="1400" dirty="0" smtClean="0">
                    <a:latin typeface="+mn-ea"/>
                  </a:rPr>
                  <a:t> 지형도</a:t>
                </a:r>
                <a:endParaRPr lang="en-US" altLang="ko-KR" sz="1400" dirty="0" smtClean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 smtClean="0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 smtClean="0">
                    <a:solidFill>
                      <a:srgbClr val="002060"/>
                    </a:solidFill>
                  </a:rPr>
                  <a:t> 해석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 smtClean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 smtClean="0">
                  <a:latin typeface="+mn-ea"/>
                </a:rPr>
                <a:t> </a:t>
              </a:r>
              <a:r>
                <a:rPr lang="ko-KR" altLang="en-US" dirty="0" err="1" smtClean="0">
                  <a:latin typeface="+mn-ea"/>
                </a:rPr>
                <a:t>컨볼루션</a:t>
              </a:r>
              <a:r>
                <a:rPr lang="ko-KR" altLang="en-US" dirty="0" smtClean="0">
                  <a:latin typeface="+mn-ea"/>
                </a:rPr>
                <a:t> 네트워크를 이용한 </a:t>
              </a:r>
              <a:r>
                <a:rPr lang="en-US" altLang="ko-KR" dirty="0" smtClean="0">
                  <a:latin typeface="+mn-ea"/>
                </a:rPr>
                <a:t>EEG </a:t>
              </a:r>
              <a:r>
                <a:rPr lang="ko-KR" altLang="en-US" dirty="0" smtClean="0">
                  <a:latin typeface="+mn-ea"/>
                </a:rPr>
                <a:t>신호 분석 및 </a:t>
              </a:r>
              <a:r>
                <a:rPr lang="ko-KR" altLang="en-US" dirty="0" err="1" smtClean="0">
                  <a:latin typeface="+mn-ea"/>
                </a:rPr>
                <a:t>공간축</a:t>
              </a:r>
              <a:r>
                <a:rPr lang="ko-KR" altLang="en-US" dirty="0" smtClean="0">
                  <a:latin typeface="+mn-ea"/>
                </a:rPr>
                <a:t> </a:t>
              </a:r>
              <a:r>
                <a:rPr lang="ko-KR" altLang="en-US" dirty="0" err="1" smtClean="0">
                  <a:latin typeface="+mn-ea"/>
                </a:rPr>
                <a:t>컨볼루션층</a:t>
              </a:r>
              <a:r>
                <a:rPr lang="ko-KR" altLang="en-US" dirty="0" smtClean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/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컨볼루션 네트워크를 이용한 </a:t>
            </a:r>
            <a:r>
              <a:rPr lang="en-US" altLang="ko-KR" sz="3200" dirty="0" smtClean="0"/>
              <a:t>EEG </a:t>
            </a:r>
            <a:r>
              <a:rPr lang="ko-KR" altLang="en-US" sz="3200" dirty="0" smtClean="0"/>
              <a:t>분석 예시</a:t>
            </a:r>
            <a:endParaRPr lang="en-US" sz="3200" dirty="0"/>
          </a:p>
        </p:txBody>
      </p:sp>
      <p:sp>
        <p:nvSpPr>
          <p:cNvPr id="8" name="내용 개체 틀 11">
            <a:extLst>
              <a:ext uri="{FF2B5EF4-FFF2-40B4-BE49-F238E27FC236}">
                <a16:creationId xmlns=""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4671412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smtClean="0"/>
              <a:t>[</a:t>
            </a:r>
            <a:r>
              <a:rPr lang="en-US" altLang="ko-KR" sz="1000" dirty="0" err="1" smtClean="0"/>
              <a:t>Sakhavi</a:t>
            </a:r>
            <a:r>
              <a:rPr lang="en-US" altLang="ko-KR" sz="1000" dirty="0" smtClean="0"/>
              <a:t> </a:t>
            </a:r>
            <a:r>
              <a:rPr lang="en-US" altLang="ko-KR" sz="1000" i="1" dirty="0" smtClean="0"/>
              <a:t>et al</a:t>
            </a:r>
            <a:r>
              <a:rPr lang="en-US" altLang="ko-KR" sz="1000" dirty="0" smtClean="0"/>
              <a:t>., </a:t>
            </a:r>
            <a:r>
              <a:rPr lang="en-US" altLang="ko-KR" sz="1000" i="1" dirty="0" smtClean="0"/>
              <a:t>IEEE-TNNLS</a:t>
            </a:r>
            <a:r>
              <a:rPr lang="en-US" altLang="ko-KR" sz="1000" dirty="0" smtClean="0"/>
              <a:t>, 2018]</a:t>
            </a:r>
            <a:endParaRPr lang="en-US" altLang="ko-KR" sz="1000" dirty="0"/>
          </a:p>
        </p:txBody>
      </p:sp>
      <p:sp>
        <p:nvSpPr>
          <p:cNvPr id="9" name="내용 개체 틀 11">
            <a:extLst>
              <a:ext uri="{FF2B5EF4-FFF2-40B4-BE49-F238E27FC236}">
                <a16:creationId xmlns=""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011350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70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08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98562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=""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5312815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Fully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Connected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Layer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vs.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Convolutional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Neural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Network</a:t>
            </a:r>
            <a:endParaRPr lang="en-US" sz="3200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 smtClean="0"/>
              <a:t>Fully Connected Layer</a:t>
            </a:r>
            <a:r>
              <a:rPr lang="ko-KR" altLang="en-US" sz="1700" dirty="0" smtClean="0"/>
              <a:t>는</a:t>
            </a:r>
            <a:r>
              <a:rPr lang="ko-KR" altLang="en-US" sz="1700" dirty="0"/>
              <a:t> </a:t>
            </a:r>
            <a:r>
              <a:rPr lang="en-US" altLang="ko-KR" sz="1700" dirty="0" smtClean="0"/>
              <a:t>1</a:t>
            </a:r>
            <a:r>
              <a:rPr lang="ko-KR" altLang="en-US" sz="1700" dirty="0" smtClean="0"/>
              <a:t>차원의 입력 데이터를 다루는 데에 최적화되어 있음</a:t>
            </a:r>
          </a:p>
          <a:p>
            <a:pPr lvl="1"/>
            <a:r>
              <a:rPr lang="ko-KR" altLang="en-US" sz="1600" dirty="0" smtClean="0"/>
              <a:t>컨볼루션 네트워크</a:t>
            </a:r>
            <a:r>
              <a:rPr lang="en-US" altLang="ko-KR" sz="1600" dirty="0" smtClean="0"/>
              <a:t>(CNN)</a:t>
            </a:r>
            <a:r>
              <a:rPr lang="ko-KR" altLang="en-US" sz="1600" dirty="0" smtClean="0"/>
              <a:t>는 다차원의 정보를 다루기에 용이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 smtClean="0"/>
              <a:t>컨볼루션 네트워크는 </a:t>
            </a:r>
            <a:r>
              <a:rPr lang="en-US" altLang="ko-KR" sz="1700" dirty="0" smtClean="0"/>
              <a:t>EEG </a:t>
            </a:r>
            <a:r>
              <a:rPr lang="ko-KR" altLang="en-US" sz="1700" dirty="0" smtClean="0"/>
              <a:t>신호의 반복되는 패턴들을 </a:t>
            </a:r>
            <a:r>
              <a:rPr lang="en-US" altLang="ko-KR" sz="1700" dirty="0" smtClean="0"/>
              <a:t>parameter sharing</a:t>
            </a:r>
            <a:r>
              <a:rPr lang="ko-KR" altLang="en-US" sz="1700" dirty="0" smtClean="0"/>
              <a:t>을 통해 효율적으로 찾아낼 수 있음</a:t>
            </a:r>
          </a:p>
          <a:p>
            <a:endParaRPr lang="ko-KR" altLang="en-US" sz="1700" dirty="0" smtClean="0"/>
          </a:p>
          <a:p>
            <a:r>
              <a:rPr lang="en-US" altLang="ko-KR" sz="1700" dirty="0" smtClean="0"/>
              <a:t>EEG </a:t>
            </a:r>
            <a:r>
              <a:rPr lang="ko-KR" altLang="en-US" sz="1700" dirty="0" smtClean="0"/>
              <a:t>신호에 함축되어 있는 공간축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 시간축 정보를 추출하기가 용이함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개요</a:t>
            </a:r>
            <a:endParaRPr lang="ko-KR" altLang="en-US" sz="3200" dirty="0"/>
          </a:p>
        </p:txBody>
      </p:sp>
      <p:sp>
        <p:nvSpPr>
          <p:cNvPr id="5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시간축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공간축 컨볼루션을 이용하여 정보 추출 후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을 이용하여 </a:t>
            </a:r>
            <a:r>
              <a:rPr lang="en-US" altLang="ko-KR" dirty="0" err="1" smtClean="0"/>
              <a:t>downsampling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해석을 위한 공간축 컨볼루션 필터 추출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시간축 정보 추출 후 </a:t>
            </a:r>
            <a:r>
              <a:rPr lang="en-US" altLang="ko-KR" dirty="0" err="1" smtClean="0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시간축 정보 추출 후 </a:t>
            </a:r>
            <a:r>
              <a:rPr lang="en-US" altLang="ko-KR" dirty="0" err="1" smtClean="0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시간축 정보 추출 후 </a:t>
            </a:r>
            <a:r>
              <a:rPr lang="en-US" altLang="ko-KR" dirty="0" err="1" smtClean="0"/>
              <a:t>downsampling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여러 층에 걸친 컨볼루션으로 데이터의 </a:t>
            </a:r>
            <a:r>
              <a:rPr lang="en-US" altLang="ko-KR" sz="1400" dirty="0" smtClean="0"/>
              <a:t>hierarchical</a:t>
            </a:r>
            <a:r>
              <a:rPr lang="ko-KR" altLang="en-US" sz="1400" dirty="0" smtClean="0"/>
              <a:t>한 정보 추출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Dense</a:t>
            </a:r>
            <a:r>
              <a:rPr lang="ko-KR" altLang="en-US" dirty="0" smtClean="0"/>
              <a:t>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로 분류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Activation pattern</a:t>
            </a:r>
            <a:r>
              <a:rPr lang="ko-KR" altLang="en-US" dirty="0" smtClean="0"/>
              <a:t>을 이용한 해석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컨볼루션 네트워크를 위한 </a:t>
            </a:r>
            <a:r>
              <a:rPr lang="en-US" altLang="ko-KR" sz="3200" dirty="0" smtClean="0"/>
              <a:t>EEG</a:t>
            </a:r>
            <a:r>
              <a:rPr lang="ko-KR" altLang="en-US" sz="3200" dirty="0" smtClean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05176" y="3765395"/>
            <a:ext cx="5167770" cy="213307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3637818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따라 시간축</a:t>
            </a:r>
            <a:r>
              <a:rPr lang="en-US" altLang="ko-KR" dirty="0"/>
              <a:t>(temporal),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공간축</a:t>
            </a:r>
            <a:r>
              <a:rPr lang="en-US" altLang="ko-KR" dirty="0"/>
              <a:t>(spatial),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차원 컨볼루션으로 나뉨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="" xmlns:a16="http://schemas.microsoft.com/office/drawing/2014/main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="" xmlns:a16="http://schemas.microsoft.com/office/drawing/2014/main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="" xmlns:a16="http://schemas.microsoft.com/office/drawing/2014/main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="" xmlns:a16="http://schemas.microsoft.com/office/drawing/2014/main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="" xmlns:a16="http://schemas.microsoft.com/office/drawing/2014/main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="" xmlns:a16="http://schemas.microsoft.com/office/drawing/2014/main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="" xmlns:a16="http://schemas.microsoft.com/office/drawing/2014/main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=""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7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smtClean="0"/>
              <a:t>[</a:t>
            </a:r>
            <a:r>
              <a:rPr lang="en-US" altLang="ko-KR" sz="1000" dirty="0" err="1" smtClean="0"/>
              <a:t>Sakhavi</a:t>
            </a:r>
            <a:r>
              <a:rPr lang="en-US" altLang="ko-KR" sz="1000" dirty="0" smtClean="0"/>
              <a:t> </a:t>
            </a:r>
            <a:r>
              <a:rPr lang="en-US" altLang="ko-KR" sz="1000" i="1" dirty="0" smtClean="0"/>
              <a:t>et al</a:t>
            </a:r>
            <a:r>
              <a:rPr lang="en-US" altLang="ko-KR" sz="1000" dirty="0" smtClean="0"/>
              <a:t>., </a:t>
            </a:r>
            <a:r>
              <a:rPr lang="en-US" altLang="ko-KR" sz="1000" i="1" dirty="0" smtClean="0"/>
              <a:t>IEEE-TNNLS</a:t>
            </a:r>
            <a:r>
              <a:rPr lang="en-US" altLang="ko-KR" sz="1000" dirty="0" smtClean="0"/>
              <a:t>, 2018]</a:t>
            </a:r>
            <a:endParaRPr lang="en-US" altLang="ko-KR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DeepConvNet</a:t>
            </a:r>
            <a:r>
              <a:rPr lang="ko-KR" altLang="en-US" sz="3200" dirty="0" smtClean="0"/>
              <a:t> </a:t>
            </a:r>
            <a:r>
              <a:rPr lang="en-US" sz="3200" dirty="0" smtClean="0"/>
              <a:t>[</a:t>
            </a:r>
            <a:r>
              <a:rPr lang="en-US" sz="3200" dirty="0" err="1" smtClean="0"/>
              <a:t>Schirrmeister</a:t>
            </a:r>
            <a:r>
              <a:rPr lang="en-US" sz="3200" dirty="0" smtClean="0"/>
              <a:t> </a:t>
            </a:r>
            <a:r>
              <a:rPr lang="en-US" sz="3200" i="1" dirty="0" smtClean="0"/>
              <a:t>et al</a:t>
            </a:r>
            <a:r>
              <a:rPr lang="en-US" sz="3200" dirty="0" smtClean="0"/>
              <a:t>.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2017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 smtClean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 smtClean="0"/>
              <a:t>downsampling</a:t>
            </a:r>
            <a:r>
              <a:rPr lang="en-US" altLang="ko-KR" dirty="0" smtClean="0"/>
              <a:t>, Dropout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512</a:t>
            </a:r>
            <a:endParaRPr lang="ko-KR" altLang="en-US" sz="1400" dirty="0" smtClean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503</a:t>
            </a:r>
            <a:endParaRPr lang="ko-KR" alt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503</a:t>
            </a:r>
            <a:endParaRPr lang="ko-KR" altLang="en-US" sz="1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=""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900" y="3292584"/>
            <a:ext cx="5813866" cy="2107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R" altLang="en-US" sz="2400" b="1" dirty="0"/>
              <a:t>계산식</a:t>
            </a:r>
            <a:r>
              <a:rPr kumimoji="1" lang="ko-KR" altLang="en-US" sz="2400" dirty="0"/>
              <a:t>을</a:t>
            </a:r>
          </a:p>
          <a:p>
            <a:pPr marL="0" indent="0" algn="ctr">
              <a:buNone/>
            </a:pPr>
            <a:r>
              <a:rPr kumimoji="1" lang="en" altLang="ko-KR" sz="2400" b="1" dirty="0"/>
              <a:t>Tensor</a:t>
            </a:r>
            <a:r>
              <a:rPr kumimoji="1" lang="en" altLang="ko-KR" sz="2400" dirty="0"/>
              <a:t>: </a:t>
            </a:r>
            <a:r>
              <a:rPr kumimoji="1" lang="ko-KR" altLang="en-US" sz="2400" dirty="0" err="1"/>
              <a:t>텐서로</a:t>
            </a:r>
            <a:r>
              <a:rPr kumimoji="1" lang="ko-KR" altLang="en-US" sz="2400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sz="2400" b="1" dirty="0"/>
              <a:t>Flow</a:t>
            </a:r>
            <a:r>
              <a:rPr kumimoji="1" lang="en" altLang="ko-KR" sz="2400" dirty="0"/>
              <a:t>: </a:t>
            </a:r>
            <a:r>
              <a:rPr kumimoji="1" lang="ko-KR" altLang="en-US" sz="2400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sz="2400" b="1" dirty="0"/>
              <a:t>풀어주는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딥러닝</a:t>
            </a:r>
            <a:r>
              <a:rPr kumimoji="1" lang="ko-KR" altLang="en-US" sz="2400" dirty="0"/>
              <a:t> 라이브러리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89" y="1188007"/>
            <a:ext cx="1729088" cy="147365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8023588" y="4168594"/>
            <a:ext cx="2557493" cy="1690222"/>
            <a:chOff x="6249452" y="4411980"/>
            <a:chExt cx="3160142" cy="1979532"/>
          </a:xfrm>
        </p:grpSpPr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직선 화살표 연결선 12">
                <a:extLst>
                  <a:ext uri="{FF2B5EF4-FFF2-40B4-BE49-F238E27FC236}">
                    <a16:creationId xmlns=""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14">
                <a:extLst>
                  <a:ext uri="{FF2B5EF4-FFF2-40B4-BE49-F238E27FC236}">
                    <a16:creationId xmlns=""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cxnSp>
            <p:nvCxnSpPr>
              <p:cNvPr id="35" name="직선 화살표 연결선 14">
                <a:extLst>
                  <a:ext uri="{FF2B5EF4-FFF2-40B4-BE49-F238E27FC236}">
                    <a16:creationId xmlns=""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36" idx="6"/>
                <a:endCxn id="39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=""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17">
                <a:extLst>
                  <a:ext uri="{FF2B5EF4-FFF2-40B4-BE49-F238E27FC236}">
                    <a16:creationId xmlns=""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+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=""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39" idx="3"/>
                <a:endCxn id="42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=""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41" idx="0"/>
                <a:endCxn id="42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10">
              <a:extLst>
                <a:ext uri="{FF2B5EF4-FFF2-40B4-BE49-F238E27FC236}">
                  <a16:creationId xmlns=""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545921" y="6026902"/>
              <a:ext cx="863673" cy="36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D=?</a:t>
              </a:r>
              <a:endParaRPr kumimoji="1" lang="ko-KR" altLang="en-US" sz="1400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45" y="734095"/>
            <a:ext cx="4408580" cy="3141281"/>
          </a:xfrm>
          <a:prstGeom prst="rect">
            <a:avLst/>
          </a:prstGeom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09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 smtClean="0"/>
              <a:t>Batch normalization, ELU</a:t>
            </a:r>
            <a:r>
              <a:rPr lang="ko-KR" altLang="en-US" dirty="0" smtClean="0"/>
              <a:t> </a:t>
            </a:r>
            <a:r>
              <a:rPr lang="ko-KR" altLang="en-US" dirty="0"/>
              <a:t>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 smtClean="0"/>
              <a:t>downsampling</a:t>
            </a:r>
            <a:r>
              <a:rPr lang="en-US" altLang="ko-KR" dirty="0" smtClean="0"/>
              <a:t>, Dropout</a:t>
            </a:r>
            <a:endParaRPr lang="en-US" altLang="ko-KR" dirty="0"/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 smtClean="0"/>
              <a:t>Batch normalization, ELU</a:t>
            </a:r>
            <a:r>
              <a:rPr lang="ko-KR" altLang="en-US" dirty="0" smtClean="0"/>
              <a:t> </a:t>
            </a:r>
            <a:r>
              <a:rPr lang="ko-KR" altLang="en-US" dirty="0"/>
              <a:t>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 smtClean="0">
                <a:sym typeface="Wingdings" panose="05000000000000000000" pitchFamily="2" charset="2"/>
              </a:rPr>
              <a:t>downsampling</a:t>
            </a:r>
            <a:r>
              <a:rPr lang="en-US" altLang="ko-KR" dirty="0" smtClean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167</a:t>
            </a:r>
            <a:endParaRPr lang="ko-KR" alt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158</a:t>
            </a:r>
            <a:endParaRPr lang="ko-KR" altLang="en-US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52</a:t>
            </a:r>
            <a:endParaRPr lang="ko-KR" alt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43</a:t>
            </a:r>
            <a:endParaRPr lang="ko-KR" altLang="en-US" sz="14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 smtClean="0"/>
              <a:t>Batch normalization, ELU</a:t>
            </a:r>
            <a:r>
              <a:rPr lang="ko-KR" altLang="en-US" dirty="0" smtClean="0"/>
              <a:t> </a:t>
            </a:r>
            <a:r>
              <a:rPr lang="ko-KR" altLang="en-US" dirty="0"/>
              <a:t>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 smtClean="0"/>
              <a:t>downsampling</a:t>
            </a:r>
            <a:r>
              <a:rPr lang="en-US" altLang="ko-KR" dirty="0" smtClean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 smtClean="0"/>
              <a:t>layer(sigmoid</a:t>
            </a:r>
            <a:r>
              <a:rPr lang="ko-KR" altLang="en-US" dirty="0" smtClean="0"/>
              <a:t> </a:t>
            </a:r>
            <a:r>
              <a:rPr lang="ko-KR" altLang="en-US" dirty="0"/>
              <a:t>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14</a:t>
            </a:r>
            <a:endParaRPr lang="ko-KR" altLang="en-US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 smtClean="0"/>
          </a:p>
          <a:p>
            <a:pPr algn="ctr"/>
            <a:endParaRPr lang="ko-KR" altLang="en-US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Sigmoid Unit</a:t>
            </a:r>
            <a:endParaRPr lang="ko-KR" altLang="en-US" sz="14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분류 실험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7752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9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 smtClean="0"/>
                  <a:t>Sigmoid </a:t>
                </a:r>
                <a:r>
                  <a:rPr lang="ko-KR" altLang="en-US" dirty="0" smtClean="0"/>
                  <a:t>함수를 </a:t>
                </a:r>
                <a:r>
                  <a:rPr lang="ko-KR" altLang="en-US" dirty="0"/>
                  <a:t>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972355" y="5284949"/>
            <a:ext cx="11339849" cy="4978559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80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학습이 잘 진행되는지 </a:t>
            </a:r>
            <a:r>
              <a:rPr lang="ko-KR" altLang="en-US" sz="1800" dirty="0" smtClean="0"/>
              <a:t>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네트워크 해석</a:t>
            </a:r>
            <a:endParaRPr lang="en-US" sz="32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8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추출한 공간축 컨볼루션 필터는 신경생리학적으로 무의미함</a:t>
            </a:r>
            <a:r>
              <a:rPr lang="en-US" altLang="ko-KR" dirty="0" smtClean="0"/>
              <a:t>,</a:t>
            </a:r>
            <a:r>
              <a:rPr lang="ko-KR" altLang="en-US" dirty="0" smtClean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 smtClean="0"/>
              <a:t>Haufe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et al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은 필터에 입력의 공분산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추측 레이블의 공분산의 역을 곱해서 </a:t>
            </a:r>
            <a:r>
              <a:rPr lang="en-US" altLang="ko-KR" dirty="0" smtClean="0"/>
              <a:t>activation pattern</a:t>
            </a:r>
            <a:r>
              <a:rPr lang="ko-KR" altLang="en-US" dirty="0" smtClean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Blind source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들이 활성화 되는 정도를 계산</a:t>
            </a:r>
            <a:endParaRPr lang="ko-KR" alt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계산한 </a:t>
            </a:r>
            <a:r>
              <a:rPr lang="en-US" altLang="ko-KR" dirty="0" smtClean="0"/>
              <a:t>activation pattern</a:t>
            </a:r>
            <a:r>
              <a:rPr lang="ko-KR" altLang="en-US" dirty="0" smtClean="0"/>
              <a:t> 값을 이용하여 뇌 지형도</a:t>
            </a:r>
            <a:r>
              <a:rPr lang="en-US" altLang="ko-KR" dirty="0" smtClean="0"/>
              <a:t>(topography)</a:t>
            </a:r>
            <a:r>
              <a:rPr lang="ko-KR" altLang="en-US" dirty="0" smtClean="0"/>
              <a:t>를 그려</a:t>
            </a:r>
            <a:r>
              <a:rPr lang="ko-KR" altLang="en-US" dirty="0"/>
              <a:t> </a:t>
            </a:r>
            <a:r>
              <a:rPr lang="ko-KR" altLang="en-US" dirty="0" smtClean="0"/>
              <a:t>오른손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왼손 동작 상상 뇌신호에 따른 활성화 정도를 관찰할 수 있음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=""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72790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 smtClean="0"/>
              <a:t>[</a:t>
            </a:r>
            <a:r>
              <a:rPr lang="en-US" altLang="ko-KR" sz="1000" dirty="0" err="1" smtClean="0"/>
              <a:t>Haufe</a:t>
            </a:r>
            <a:r>
              <a:rPr lang="en-US" altLang="ko-KR" sz="1000" dirty="0" smtClean="0"/>
              <a:t> </a:t>
            </a:r>
            <a:r>
              <a:rPr lang="en-US" altLang="ko-KR" sz="1000" i="1" dirty="0" smtClean="0"/>
              <a:t>et al</a:t>
            </a:r>
            <a:r>
              <a:rPr lang="en-US" altLang="ko-KR" sz="1000" dirty="0" smtClean="0"/>
              <a:t>., </a:t>
            </a:r>
            <a:r>
              <a:rPr lang="en-US" altLang="ko-KR" sz="1000" i="1" dirty="0" err="1" smtClean="0"/>
              <a:t>NeuroImage</a:t>
            </a:r>
            <a:r>
              <a:rPr lang="en-US" altLang="ko-KR" sz="1000" dirty="0" smtClean="0"/>
              <a:t>, 2014]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r>
              <a:rPr lang="en-US" sz="3200" b="0" dirty="0">
                <a:solidFill>
                  <a:schemeClr val="tx1"/>
                </a:solidFill>
              </a:rPr>
              <a:t/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(Backup)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ShallowConvNet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[</a:t>
            </a:r>
            <a:r>
              <a:rPr lang="en-US" altLang="ko-KR" sz="3200" dirty="0" err="1" smtClean="0"/>
              <a:t>Schirrmeister</a:t>
            </a:r>
            <a:r>
              <a:rPr lang="en-US" altLang="ko-KR" sz="3200" dirty="0" smtClean="0"/>
              <a:t> </a:t>
            </a:r>
            <a:r>
              <a:rPr lang="en-US" altLang="ko-KR" sz="3200" i="1" dirty="0" smtClean="0"/>
              <a:t>et al.</a:t>
            </a:r>
            <a:r>
              <a:rPr lang="en-US" altLang="ko-KR" sz="3200" dirty="0" smtClean="0"/>
              <a:t>]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056068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346455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12448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865805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17218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=""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13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 smtClean="0"/>
              <a:t>TensorFlow</a:t>
            </a:r>
            <a:r>
              <a:rPr kumimoji="1" lang="en-US" altLang="ko-KR" sz="3200" dirty="0" smtClean="0"/>
              <a:t> </a:t>
            </a:r>
            <a:r>
              <a:rPr kumimoji="1" lang="ko-KR" altLang="en-US" sz="3200" dirty="0"/>
              <a:t>구성</a:t>
            </a:r>
          </a:p>
        </p:txBody>
      </p:sp>
      <p:sp>
        <p:nvSpPr>
          <p:cNvPr id="29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299197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-US" altLang="ko-KR" sz="2400" dirty="0" err="1" smtClean="0"/>
              <a:t>TensorFlow</a:t>
            </a:r>
            <a:r>
              <a:rPr kumimoji="1" lang="en" altLang="ko-KR" sz="2400" dirty="0" smtClean="0"/>
              <a:t> </a:t>
            </a:r>
            <a:r>
              <a:rPr kumimoji="1" lang="en" altLang="ko-KR" sz="2400" dirty="0"/>
              <a:t>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=""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Estimator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tf.layers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tf.losses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tf.metrics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=""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Python </a:t>
                  </a:r>
                  <a:r>
                    <a:rPr lang="en-US" altLang="ko-KR" sz="1600" dirty="0" err="1" smtClean="0">
                      <a:solidFill>
                        <a:schemeClr val="tx1"/>
                      </a:solidFill>
                    </a:rPr>
                    <a:t>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=""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C++ </a:t>
                  </a:r>
                  <a:r>
                    <a:rPr lang="en-US" altLang="ko-KR" sz="1600" dirty="0" err="1" smtClean="0">
                      <a:solidFill>
                        <a:schemeClr val="tx1"/>
                      </a:solidFill>
                    </a:rPr>
                    <a:t>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=""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50" name="직사각형 49">
                    <a:extLst>
                      <a:ext uri="{FF2B5EF4-FFF2-40B4-BE49-F238E27FC236}">
                        <a16:creationId xmlns=""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CPU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=""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GPU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8" name="그룹 37">
                <a:extLst>
                  <a:ext uri="{FF2B5EF4-FFF2-40B4-BE49-F238E27FC236}">
                    <a16:creationId xmlns=""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=""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=""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0070C0"/>
                        </a:solidFill>
                      </a:rPr>
                      <a:t>자동화</a:t>
                    </a:r>
                  </a:p>
                </p:txBody>
              </p: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=""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그룹 39">
                  <a:extLst>
                    <a:ext uri="{FF2B5EF4-FFF2-40B4-BE49-F238E27FC236}">
                      <a16:creationId xmlns=""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=""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TextBox 18">
                    <a:extLst>
                      <a:ext uri="{FF2B5EF4-FFF2-40B4-BE49-F238E27FC236}">
                        <a16:creationId xmlns=""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FF0000"/>
                        </a:solidFill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High-level </a:t>
              </a:r>
            </a:p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API</a:t>
              </a:r>
              <a:endParaRPr kumimoji="1" lang="ko-KR" alt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Low-level </a:t>
              </a:r>
            </a:p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API</a:t>
              </a:r>
              <a:endParaRPr kumimoji="1"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76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TensorFlow</a:t>
            </a:r>
            <a:r>
              <a:rPr kumimoji="1" lang="ko-KR" altLang="en-US" sz="3200" dirty="0"/>
              <a:t>의 프로그래밍 구조</a:t>
            </a:r>
          </a:p>
        </p:txBody>
      </p:sp>
      <p:sp>
        <p:nvSpPr>
          <p:cNvPr id="10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5422" y="1182377"/>
            <a:ext cx="5646682" cy="46661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ko-KR" sz="2400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sz="2400" dirty="0"/>
              <a:t>계산식 구축</a:t>
            </a: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ko-KR" altLang="en-US" sz="2400" dirty="0"/>
              <a:t>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ReLu</a:t>
            </a:r>
            <a:r>
              <a:rPr kumimoji="1" lang="en-US" altLang="ko-KR" sz="2400" dirty="0"/>
              <a:t> </a:t>
            </a:r>
            <a:r>
              <a:rPr kumimoji="1" lang="en-US" altLang="ko-KR" sz="2400" dirty="0" smtClean="0"/>
              <a:t>, Logit Layer</a:t>
            </a:r>
            <a:endParaRPr kumimoji="1" lang="en-US" altLang="ko-KR" sz="2400" dirty="0"/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sz="2400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sz="2400" dirty="0"/>
              <a:t>계산 실행</a:t>
            </a: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ko-KR" altLang="en-US" sz="2400" dirty="0"/>
              <a:t>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Tensor</a:t>
            </a:r>
            <a:r>
              <a:rPr kumimoji="1" lang="ko-KR" altLang="en-US" sz="2400" dirty="0"/>
              <a:t>의 입력 및 출력</a:t>
            </a:r>
            <a:endParaRPr kumimoji="1" lang="en-US" altLang="ko-KR" sz="2400" dirty="0"/>
          </a:p>
          <a:p>
            <a:pPr marL="0" indent="0" algn="ctr">
              <a:buNone/>
            </a:pP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en-US" altLang="ko-KR" sz="2400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sz="2400" dirty="0"/>
              <a:t>가중치 갱신</a:t>
            </a: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ko-KR" altLang="en-US" sz="2400" dirty="0"/>
              <a:t>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SGD (Stochastic Gradient Descent)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402" y="894437"/>
            <a:ext cx="2948644" cy="5242034"/>
          </a:xfrm>
          <a:prstGeom prst="rect">
            <a:avLst/>
          </a:prstGeom>
        </p:spPr>
      </p:pic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smtClean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Tensor and Variable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30409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dirty="0" err="1" smtClean="0"/>
              <a:t>Tenso</a:t>
            </a:r>
            <a:r>
              <a:rPr kumimoji="1" lang="en-US" altLang="ko-KR" sz="2400" dirty="0" err="1" smtClean="0"/>
              <a:t>rF</a:t>
            </a:r>
            <a:r>
              <a:rPr kumimoji="1" lang="en" altLang="ko-KR" sz="2400" dirty="0" smtClean="0"/>
              <a:t>low</a:t>
            </a:r>
            <a:r>
              <a:rPr kumimoji="1" lang="ko-KR" altLang="en-US" sz="2400" dirty="0"/>
              <a:t>에서 가장 하위 자료구조</a:t>
            </a:r>
          </a:p>
          <a:p>
            <a:pPr marL="0" indent="0" algn="ctr">
              <a:buNone/>
            </a:pP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en-US" altLang="ko-KR" sz="2400" dirty="0"/>
              <a:t>Tensor</a:t>
            </a:r>
            <a:r>
              <a:rPr kumimoji="1" lang="ko-KR" altLang="en-US" sz="2400" dirty="0"/>
              <a:t>는 크게 </a:t>
            </a:r>
            <a:r>
              <a:rPr kumimoji="1" lang="ko-KR" altLang="en-US" sz="2400" dirty="0" err="1">
                <a:solidFill>
                  <a:srgbClr val="FF0000"/>
                </a:solidFill>
              </a:rPr>
              <a:t>가변</a:t>
            </a:r>
            <a:r>
              <a:rPr kumimoji="1" lang="ko-KR" altLang="en-US" sz="2400" dirty="0" err="1"/>
              <a:t>형</a:t>
            </a:r>
            <a:r>
              <a:rPr kumimoji="1" lang="ko-KR" altLang="en-US" sz="2400" dirty="0"/>
              <a:t> 과 </a:t>
            </a:r>
            <a:r>
              <a:rPr kumimoji="1" lang="ko-KR" altLang="en-US" sz="2400" dirty="0" err="1">
                <a:solidFill>
                  <a:srgbClr val="002CFB"/>
                </a:solidFill>
              </a:rPr>
              <a:t>불변</a:t>
            </a:r>
            <a:r>
              <a:rPr kumimoji="1" lang="ko-KR" altLang="en-US" sz="2400" dirty="0" err="1"/>
              <a:t>형으로</a:t>
            </a:r>
            <a:r>
              <a:rPr kumimoji="1" lang="ko-KR" altLang="en-US" sz="2400" dirty="0"/>
              <a:t> 나뉜다</a:t>
            </a: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en-US" altLang="ko-KR" sz="2400" dirty="0"/>
              <a:t>(</a:t>
            </a:r>
            <a:r>
              <a:rPr kumimoji="1" lang="ko-KR" altLang="en-US" sz="2400" dirty="0" err="1"/>
              <a:t>가변형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Tensor</a:t>
            </a:r>
            <a:r>
              <a:rPr kumimoji="1" lang="ko-KR" altLang="en-US" sz="2400" dirty="0"/>
              <a:t>은</a:t>
            </a:r>
            <a:r>
              <a:rPr kumimoji="1" lang="ko-KR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>
                <a:solidFill>
                  <a:srgbClr val="FF0000"/>
                </a:solidFill>
              </a:rPr>
              <a:t>Variable</a:t>
            </a:r>
            <a:r>
              <a:rPr kumimoji="1" lang="ko-KR" altLang="en-US" sz="2400" dirty="0"/>
              <a:t>이라고 불린다</a:t>
            </a:r>
            <a:r>
              <a:rPr kumimoji="1" lang="en-US" altLang="ko-KR" sz="2400" dirty="0"/>
              <a:t>)</a:t>
            </a:r>
          </a:p>
          <a:p>
            <a:pPr marL="0" indent="0" algn="ctr">
              <a:buNone/>
            </a:pPr>
            <a:endParaRPr kumimoji="1" lang="en-US" altLang="ko-KR" sz="2400" dirty="0"/>
          </a:p>
          <a:p>
            <a:pPr marL="0" indent="0" algn="ctr">
              <a:buNone/>
            </a:pPr>
            <a:r>
              <a:rPr kumimoji="1" lang="ko-KR" altLang="en-US" sz="2400" dirty="0"/>
              <a:t>예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선형 회기 </a:t>
            </a:r>
            <a:r>
              <a:rPr kumimoji="1" lang="en-US" altLang="ko-KR" sz="2400" dirty="0"/>
              <a:t>(Linear Regression)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575826" y="419146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=""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solidFill>
                              <a:srgbClr val="002CF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=""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=""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=""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=""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=""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solidFill>
                              <a:srgbClr val="002CF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576770" y="4824876"/>
                <a:ext cx="18673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smtClean="0">
                          <a:solidFill>
                            <a:srgbClr val="002CFB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800" b="1" i="1" smtClean="0">
                          <a:solidFill>
                            <a:srgbClr val="002CFB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770" y="4824876"/>
                <a:ext cx="1867371" cy="430887"/>
              </a:xfrm>
              <a:prstGeom prst="rect">
                <a:avLst/>
              </a:prstGeom>
              <a:blipFill>
                <a:blip r:embed="rId7"/>
                <a:stretch>
                  <a:fillRect l="-2703" r="-1351" b="-2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 smtClean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5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Session / </a:t>
            </a:r>
            <a:r>
              <a:rPr kumimoji="1" lang="ko-KR" altLang="en-US" sz="3200" dirty="0"/>
              <a:t>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4666154"/>
          </a:xfrm>
        </p:spPr>
        <p:txBody>
          <a:bodyPr/>
          <a:lstStyle/>
          <a:p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lvl="1">
              <a:buFont typeface="Wingdings" charset="2"/>
              <a:buChar char="§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실행</a:t>
            </a:r>
            <a:endParaRPr kumimoji="1" lang="en-US" altLang="ko-KR" dirty="0"/>
          </a:p>
          <a:p>
            <a:pPr lvl="1">
              <a:buFont typeface="Wingdings" charset="2"/>
              <a:buChar char="§"/>
            </a:pPr>
            <a:r>
              <a:rPr kumimoji="1" lang="en-US" altLang="ko-KR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lvl="2">
              <a:buFont typeface=".AppleSystemUIFont" charset="-120"/>
              <a:buChar char="-"/>
            </a:pPr>
            <a:r>
              <a:rPr kumimoji="1" lang="ko-KR" altLang="en-US" dirty="0"/>
              <a:t>예</a:t>
            </a:r>
            <a:r>
              <a:rPr kumimoji="1" lang="en-US" altLang="ko-KR" dirty="0"/>
              <a:t>: Result = </a:t>
            </a:r>
            <a:r>
              <a:rPr kumimoji="1" lang="en-US" altLang="ko-KR" dirty="0" err="1"/>
              <a:t>Session.run</a:t>
            </a:r>
            <a:r>
              <a:rPr kumimoji="1" lang="en-US" altLang="ko-KR" dirty="0"/>
              <a:t>(fetch, feed)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Feed Tensor –  </a:t>
            </a:r>
            <a:r>
              <a:rPr kumimoji="1" lang="en-US" altLang="ko-KR" dirty="0" err="1"/>
              <a:t>tf.placeholder</a:t>
            </a:r>
            <a:endParaRPr kumimoji="1" lang="en-US" altLang="ko-KR" dirty="0"/>
          </a:p>
          <a:p>
            <a:pPr lvl="1">
              <a:buFont typeface="Wingdings" charset="2"/>
              <a:buChar char="§"/>
            </a:pPr>
            <a:r>
              <a:rPr kumimoji="1" lang="ko-KR" altLang="en-US" dirty="0"/>
              <a:t>입력을 받을 수 있는 </a:t>
            </a:r>
            <a:r>
              <a:rPr kumimoji="1" lang="en-US" altLang="ko-KR" dirty="0"/>
              <a:t>tensor </a:t>
            </a:r>
            <a:r>
              <a:rPr kumimoji="1" lang="ko-KR" altLang="en-US" dirty="0"/>
              <a:t>생성 방법</a:t>
            </a:r>
            <a:endParaRPr kumimoji="1"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7216836" y="4234846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(Feed)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/>
                <a:t>Operation(s)</a:t>
              </a:r>
              <a:endParaRPr lang="ko-KR" altLang="en-US" sz="105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=""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(Fetch)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=""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98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Trainer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1443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/>
              <a:t>미분 및 </a:t>
            </a:r>
            <a:r>
              <a:rPr lang="en-US" altLang="ko-KR" sz="2400" dirty="0"/>
              <a:t>Backpropagation API</a:t>
            </a:r>
          </a:p>
          <a:p>
            <a:pPr marL="0" indent="0" algn="ctr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en-US" altLang="ko-KR" sz="2400" b="1" dirty="0" err="1"/>
              <a:t>tf.train.Optimizer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learning_rate</a:t>
            </a:r>
            <a:r>
              <a:rPr lang="en-US" altLang="ko-KR" sz="2400" b="1" dirty="0"/>
              <a:t>).minimize(loss*)</a:t>
            </a:r>
            <a:endParaRPr lang="en" altLang="ko-KR" sz="2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B9F603E-AC59-9341-98A0-3A2810716EFC}"/>
              </a:ext>
            </a:extLst>
          </p:cNvPr>
          <p:cNvGrpSpPr/>
          <p:nvPr/>
        </p:nvGrpSpPr>
        <p:grpSpPr>
          <a:xfrm>
            <a:off x="1410032" y="3233756"/>
            <a:ext cx="3309745" cy="2586266"/>
            <a:chOff x="3441700" y="2457450"/>
            <a:chExt cx="2260600" cy="1943100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127BA083-8B8D-0842-B53B-77085A9DA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1700" y="2457450"/>
              <a:ext cx="2260600" cy="19431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CB72C67-2437-A84F-B4E7-58DF0DC5B39E}"/>
                </a:ext>
              </a:extLst>
            </p:cNvPr>
            <p:cNvSpPr/>
            <p:nvPr/>
          </p:nvSpPr>
          <p:spPr>
            <a:xfrm>
              <a:off x="3441700" y="3907632"/>
              <a:ext cx="2260600" cy="492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192671D-9AFB-1A46-AAB2-7CC227DF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83" y="3071921"/>
            <a:ext cx="4839919" cy="254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A3A7CB2-C492-DD48-8212-484969A2AB05}"/>
              </a:ext>
            </a:extLst>
          </p:cNvPr>
          <p:cNvSpPr txBox="1"/>
          <p:nvPr/>
        </p:nvSpPr>
        <p:spPr>
          <a:xfrm>
            <a:off x="10242882" y="3290711"/>
            <a:ext cx="149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*a.k.a. </a:t>
            </a:r>
            <a:r>
              <a:rPr kumimoji="1" lang="ko-KR" altLang="en-US" sz="1200" dirty="0"/>
              <a:t>오류</a:t>
            </a:r>
            <a:r>
              <a:rPr kumimoji="1" lang="en-US" altLang="ko-KR" sz="1200" dirty="0"/>
              <a:t>(Error)</a:t>
            </a:r>
            <a:endParaRPr kumimoji="1" lang="ko-KR" altLang="en-US" sz="1200" dirty="0"/>
          </a:p>
        </p:txBody>
      </p:sp>
      <p:sp>
        <p:nvSpPr>
          <p:cNvPr id="12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4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 err="1"/>
              <a:t>Tensorboard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R" altLang="en-US" sz="2400" dirty="0" err="1"/>
              <a:t>딥러닝</a:t>
            </a:r>
            <a:r>
              <a:rPr kumimoji="1" lang="ko-KR" altLang="en-US" sz="2400" dirty="0"/>
              <a:t> 학습 시 유용한 시각화 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  <p:sp>
        <p:nvSpPr>
          <p:cNvPr id="7" name="바닥글 개체 틀 3">
            <a:extLst>
              <a:ext uri="{FF2B5EF4-FFF2-40B4-BE49-F238E27FC236}">
                <a16:creationId xmlns="" xmlns:a16="http://schemas.microsoft.com/office/drawing/2014/main" id="{326B18D9-AE70-814B-BF56-48B235AC2A27}"/>
              </a:ext>
            </a:extLst>
          </p:cNvPr>
          <p:cNvSpPr txBox="1">
            <a:spLocks/>
          </p:cNvSpPr>
          <p:nvPr/>
        </p:nvSpPr>
        <p:spPr>
          <a:xfrm>
            <a:off x="3382479" y="6364450"/>
            <a:ext cx="499872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(Part 1)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텐서플로우</a:t>
            </a:r>
            <a:r>
              <a:rPr kumimoji="1" lang="en-US" altLang="ko-KR" sz="1100" dirty="0" smtClean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en" altLang="ko-KR" sz="1100" dirty="0" err="1" smtClean="0">
                <a:solidFill>
                  <a:schemeClr val="bg2">
                    <a:lumMod val="90000"/>
                  </a:schemeClr>
                </a:solidFill>
              </a:rPr>
              <a:t>TensorFlow</a:t>
            </a:r>
            <a:r>
              <a:rPr kumimoji="1" lang="en" altLang="ko-KR" sz="1100" dirty="0" smtClean="0">
                <a:solidFill>
                  <a:schemeClr val="bg2">
                    <a:lumMod val="90000"/>
                  </a:schemeClr>
                </a:solidFill>
              </a:rPr>
              <a:t>) </a:t>
            </a:r>
            <a:r>
              <a:rPr kumimoji="1" lang="ko-KR" altLang="en-US" sz="1100" dirty="0" smtClean="0">
                <a:solidFill>
                  <a:schemeClr val="bg2">
                    <a:lumMod val="90000"/>
                  </a:schemeClr>
                </a:solidFill>
              </a:rPr>
              <a:t>기초 및 실습</a:t>
            </a:r>
            <a:endParaRPr kumimoji="1" lang="ko-KR" alt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4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1952</Words>
  <Application>Microsoft Macintosh PowerPoint</Application>
  <PresentationFormat>와이드스크린</PresentationFormat>
  <Paragraphs>539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.AppleSystemUIFont</vt:lpstr>
      <vt:lpstr>맑은 고딕</vt:lpstr>
      <vt:lpstr>Calibri</vt:lpstr>
      <vt:lpstr>Cambria Math</vt:lpstr>
      <vt:lpstr>Mangal</vt:lpstr>
      <vt:lpstr>Times New Roman</vt:lpstr>
      <vt:lpstr>Wingdings</vt:lpstr>
      <vt:lpstr>Yu Gothic</vt:lpstr>
      <vt:lpstr>Arial</vt:lpstr>
      <vt:lpstr>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Tensor and Variable</vt:lpstr>
      <vt:lpstr>Session / 입출력</vt:lpstr>
      <vt:lpstr>Trainer</vt:lpstr>
      <vt:lpstr>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Layer vs. Convolutional Neural Network</vt:lpstr>
      <vt:lpstr>개요</vt:lpstr>
      <vt:lpstr>컨볼루션 네트워크를 위한 EEG 표현법</vt:lpstr>
      <vt:lpstr>DeepConvNet [Schirrmeister et al., 2017]</vt:lpstr>
      <vt:lpstr>PowerPoint 프레젠테이션</vt:lpstr>
      <vt:lpstr>PowerPoint 프레젠테이션</vt:lpstr>
      <vt:lpstr>분류 실험</vt:lpstr>
      <vt:lpstr>네트워크 해석</vt:lpstr>
      <vt:lpstr>Thank You  Q &amp; A   wjko@korea.ac.kr https://ku-milab.org</vt:lpstr>
      <vt:lpstr>(Backup) ShallowConvNet [Schirrmeister et al.]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Eunsong Kang</cp:lastModifiedBy>
  <cp:revision>29</cp:revision>
  <cp:lastPrinted>2018-08-01T02:20:36Z</cp:lastPrinted>
  <dcterms:created xsi:type="dcterms:W3CDTF">2018-07-31T12:26:18Z</dcterms:created>
  <dcterms:modified xsi:type="dcterms:W3CDTF">2018-08-01T02:24:05Z</dcterms:modified>
</cp:coreProperties>
</file>